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8"/>
  </p:notesMasterIdLst>
  <p:handoutMasterIdLst>
    <p:handoutMasterId r:id="rId19"/>
  </p:handoutMasterIdLst>
  <p:sldIdLst>
    <p:sldId id="275" r:id="rId2"/>
    <p:sldId id="257" r:id="rId3"/>
    <p:sldId id="276" r:id="rId4"/>
    <p:sldId id="277" r:id="rId5"/>
    <p:sldId id="278" r:id="rId6"/>
    <p:sldId id="280" r:id="rId7"/>
    <p:sldId id="285" r:id="rId8"/>
    <p:sldId id="282" r:id="rId9"/>
    <p:sldId id="287" r:id="rId10"/>
    <p:sldId id="273" r:id="rId11"/>
    <p:sldId id="283" r:id="rId12"/>
    <p:sldId id="284" r:id="rId13"/>
    <p:sldId id="266" r:id="rId14"/>
    <p:sldId id="274" r:id="rId15"/>
    <p:sldId id="271" r:id="rId16"/>
    <p:sldId id="28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64E"/>
    <a:srgbClr val="1BCFE9"/>
    <a:srgbClr val="0EAE9F"/>
    <a:srgbClr val="FFD500"/>
    <a:srgbClr val="13B09B"/>
    <a:srgbClr val="0290F8"/>
    <a:srgbClr val="FE59D0"/>
    <a:srgbClr val="F55455"/>
    <a:srgbClr val="FF9732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4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168" y="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17FC0B62-6AB2-3F4C-82D1-487086EEDC5B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221709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2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7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AD8D3-E332-F242-B214-08F1D458EB5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9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AF6F12-893A-6745-9F24-AFFE20B95726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ADD1D1-A078-EA48-8C96-4ACF0A232A59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8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D2D61-E631-F640-AD2F-25B09D88165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94BF8B6-E637-BD45-89FC-62EC2D7F9B47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5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E725-927F-084E-ABF2-E5DF9703A9F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1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73D377-6F4E-5740-9863-C9686F353EB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9FD1C-298F-D045-8D5C-DCE90A80FDAC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7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EEB3B-693B-B944-8197-048CB8A2E2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3B0F3-F302-0C40-833A-5E5235928ABE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4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0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548ACA-74B5-7942-BD2A-91615F28F394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32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</p:spPr>
        <p:txBody>
          <a:bodyPr>
            <a:normAutofit/>
          </a:bodyPr>
          <a:lstStyle/>
          <a:p>
            <a:r>
              <a:rPr lang="en-US" dirty="0"/>
              <a:t>Introduction to SPIKE PRIME/ ROBOT INVENTOR HUB &amp;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EXTENSIONS:  ADDING MORE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4"/>
            <a:ext cx="7758640" cy="2871893"/>
          </a:xfrm>
        </p:spPr>
        <p:txBody>
          <a:bodyPr>
            <a:normAutofit/>
          </a:bodyPr>
          <a:lstStyle/>
          <a:p>
            <a:r>
              <a:rPr lang="en-US" dirty="0"/>
              <a:t>When you open either software, not all available blocks are enabled.</a:t>
            </a:r>
          </a:p>
          <a:p>
            <a:r>
              <a:rPr lang="en-US" dirty="0"/>
              <a:t>Click on the Extensions icon at the bottom of the Block Palette panel</a:t>
            </a:r>
          </a:p>
          <a:p>
            <a:r>
              <a:rPr lang="en-US" dirty="0"/>
              <a:t>In our lessons, we will use “More Motors” and “More Movement” often</a:t>
            </a:r>
          </a:p>
          <a:p>
            <a:r>
              <a:rPr lang="en-US" dirty="0"/>
              <a:t>These blocks will show up as separate tabs in the programming palette once downloaded.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D2089-8387-B844-B653-E16926E8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21" y="3243995"/>
            <a:ext cx="4369901" cy="2871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CB89D-1FF9-784B-A9FF-EBD97684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3183048"/>
            <a:ext cx="4158967" cy="31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Canvas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34" y="1177604"/>
            <a:ext cx="5826106" cy="50412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Block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Download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123906" y="1411820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123906" y="1856760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93" y="1989798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Hub Dashboard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main programming canvas is where you will create each program (called ‘Project’)</a:t>
            </a:r>
          </a:p>
          <a:p>
            <a:r>
              <a:rPr lang="en-US" dirty="0"/>
              <a:t>All the programming blocks are on the Block pallet on the left</a:t>
            </a:r>
          </a:p>
          <a:p>
            <a:r>
              <a:rPr lang="en-US" dirty="0"/>
              <a:t>The Connect Icon lets you access the Hub Dashboard</a:t>
            </a:r>
          </a:p>
          <a:p>
            <a:r>
              <a:rPr lang="en-US" dirty="0"/>
              <a:t>The Download/Run Icon lets you pick the mode to 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014372" y="588758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Stop and Play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46691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870584" cy="5082601"/>
          </a:xfrm>
        </p:spPr>
        <p:txBody>
          <a:bodyPr>
            <a:normAutofit/>
          </a:bodyPr>
          <a:lstStyle/>
          <a:p>
            <a:r>
              <a:rPr lang="en-US" dirty="0"/>
              <a:t>You must connect your Hub to access this section (click on the small Hub icon)</a:t>
            </a:r>
          </a:p>
          <a:p>
            <a:r>
              <a:rPr lang="en-US" dirty="0"/>
              <a:t>This section is very useful for:</a:t>
            </a:r>
          </a:p>
          <a:p>
            <a:pPr lvl="1"/>
            <a:r>
              <a:rPr lang="en-US" dirty="0"/>
              <a:t>Checking battery level</a:t>
            </a:r>
          </a:p>
          <a:p>
            <a:pPr lvl="1"/>
            <a:r>
              <a:rPr lang="en-US" dirty="0"/>
              <a:t>Hub OS version</a:t>
            </a:r>
          </a:p>
          <a:p>
            <a:pPr lvl="1"/>
            <a:r>
              <a:rPr lang="en-US" dirty="0"/>
              <a:t>Gyro Sensor Values</a:t>
            </a:r>
          </a:p>
          <a:p>
            <a:pPr lvl="1"/>
            <a:r>
              <a:rPr lang="en-US" dirty="0"/>
              <a:t>See which motors and sensors are connected</a:t>
            </a:r>
          </a:p>
          <a:p>
            <a:pPr lvl="1"/>
            <a:r>
              <a:rPr lang="en-US" dirty="0"/>
              <a:t>Get real time values from the motors and sensors</a:t>
            </a:r>
          </a:p>
          <a:p>
            <a:r>
              <a:rPr lang="en-US" dirty="0"/>
              <a:t>Clicking three dots (…) lets you rename and reset your but and calibrate your motors</a:t>
            </a:r>
          </a:p>
          <a:p>
            <a:r>
              <a:rPr lang="en-US" dirty="0"/>
              <a:t>The Manage Programs has a list of all programs on the Hub (maximum of 20). Use this section to change the order of the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80" y="1228155"/>
            <a:ext cx="3159424" cy="245395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F42911-43F9-1341-A409-48A6A93E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958" y="3800934"/>
            <a:ext cx="3221853" cy="2421674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7DF15A-E233-1742-AE3A-E14CA1DF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52" y="3756274"/>
            <a:ext cx="1024831" cy="9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PALETTE OVERVIEW FOR SPIKE PRIME &amp; ROBOT INVENTOR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88409" y="3897965"/>
            <a:ext cx="634340" cy="365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64C30C-9896-1241-8B70-14553048594C}"/>
              </a:ext>
            </a:extLst>
          </p:cNvPr>
          <p:cNvSpPr txBox="1"/>
          <p:nvPr/>
        </p:nvSpPr>
        <p:spPr>
          <a:xfrm>
            <a:off x="5307981" y="1195148"/>
            <a:ext cx="3697595" cy="508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95F4"/>
                </a:solidFill>
              </a:rPr>
              <a:t>Motors </a:t>
            </a:r>
            <a:r>
              <a:rPr lang="mr-IN" sz="1100" b="1" dirty="0">
                <a:solidFill>
                  <a:srgbClr val="0095F4"/>
                </a:solidFill>
              </a:rPr>
              <a:t>–</a:t>
            </a:r>
            <a:r>
              <a:rPr lang="en-US" sz="1100" b="1" dirty="0">
                <a:solidFill>
                  <a:srgbClr val="0095F4"/>
                </a:solidFill>
              </a:rPr>
              <a:t> </a:t>
            </a:r>
            <a:r>
              <a:rPr lang="en-US" sz="1100" dirty="0"/>
              <a:t>Control an individual motor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15FCF"/>
                </a:solidFill>
              </a:rPr>
              <a:t>Movement </a:t>
            </a:r>
            <a:r>
              <a:rPr lang="mr-IN" sz="1100" b="1" dirty="0">
                <a:solidFill>
                  <a:srgbClr val="F15FCF"/>
                </a:solidFill>
              </a:rPr>
              <a:t>–</a:t>
            </a:r>
            <a:r>
              <a:rPr lang="en-US" sz="1100" b="1" dirty="0">
                <a:solidFill>
                  <a:srgbClr val="F15FCF"/>
                </a:solidFill>
              </a:rPr>
              <a:t> </a:t>
            </a:r>
            <a:r>
              <a:rPr lang="en-US" sz="1100" dirty="0"/>
              <a:t>Control two motors at a time with synchronization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955BF3"/>
                </a:solidFill>
              </a:rPr>
              <a:t>Light – </a:t>
            </a:r>
            <a:r>
              <a:rPr lang="en-US" sz="1100" dirty="0"/>
              <a:t>Program the 5X5 matrix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C16EE8"/>
                </a:solidFill>
              </a:rPr>
              <a:t>Sound </a:t>
            </a:r>
            <a:r>
              <a:rPr lang="mr-IN" sz="1100" b="1" dirty="0">
                <a:solidFill>
                  <a:srgbClr val="C16EE8"/>
                </a:solidFill>
              </a:rPr>
              <a:t>–</a:t>
            </a:r>
            <a:r>
              <a:rPr lang="en-US" sz="1100" b="1" dirty="0">
                <a:solidFill>
                  <a:srgbClr val="C16EE8"/>
                </a:solidFill>
              </a:rPr>
              <a:t> </a:t>
            </a:r>
            <a:r>
              <a:rPr lang="en-US" sz="1100" dirty="0"/>
              <a:t>Play a sound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5C800"/>
                </a:solidFill>
              </a:rPr>
              <a:t>Events </a:t>
            </a:r>
            <a:r>
              <a:rPr lang="mr-IN" sz="1100" b="1" dirty="0">
                <a:solidFill>
                  <a:srgbClr val="F5C800"/>
                </a:solidFill>
              </a:rPr>
              <a:t>–</a:t>
            </a:r>
            <a:r>
              <a:rPr lang="en-US" sz="1100" b="1" dirty="0">
                <a:solidFill>
                  <a:srgbClr val="F5C800"/>
                </a:solidFill>
              </a:rPr>
              <a:t> </a:t>
            </a:r>
            <a:r>
              <a:rPr lang="en-US" sz="1100" dirty="0"/>
              <a:t>Run actions based on events (e.g. sensor or timer)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B31D"/>
                </a:solidFill>
              </a:rPr>
              <a:t>Control </a:t>
            </a:r>
            <a:r>
              <a:rPr lang="mr-IN" sz="1100" b="1" dirty="0">
                <a:solidFill>
                  <a:srgbClr val="FFB31D"/>
                </a:solidFill>
              </a:rPr>
              <a:t>–</a:t>
            </a:r>
            <a:r>
              <a:rPr lang="en-US" sz="1100" b="1" dirty="0">
                <a:solidFill>
                  <a:srgbClr val="FFB31D"/>
                </a:solidFill>
              </a:rPr>
              <a:t> </a:t>
            </a:r>
            <a:r>
              <a:rPr lang="en-US" sz="1100" dirty="0"/>
              <a:t>Loops, if/else statements, etc.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BCFE9"/>
                </a:solidFill>
              </a:rPr>
              <a:t>Sensors </a:t>
            </a:r>
            <a:r>
              <a:rPr lang="mr-IN" sz="1100" b="1" dirty="0">
                <a:solidFill>
                  <a:srgbClr val="1BCFE9"/>
                </a:solidFill>
              </a:rPr>
              <a:t>–</a:t>
            </a:r>
            <a:r>
              <a:rPr lang="en-US" sz="1100" b="1" dirty="0">
                <a:solidFill>
                  <a:srgbClr val="1BCFE9"/>
                </a:solidFill>
              </a:rPr>
              <a:t> </a:t>
            </a:r>
            <a:r>
              <a:rPr lang="en-US" sz="1100" dirty="0"/>
              <a:t>Read a sensor value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</a:rPr>
              <a:t>Operators </a:t>
            </a:r>
            <a:r>
              <a:rPr lang="mr-IN" sz="1100" b="1" dirty="0">
                <a:solidFill>
                  <a:srgbClr val="02B64E"/>
                </a:solidFill>
              </a:rPr>
              <a:t>–</a:t>
            </a:r>
            <a:r>
              <a:rPr lang="en-US" sz="1100" b="1" dirty="0">
                <a:solidFill>
                  <a:srgbClr val="02B64E"/>
                </a:solidFill>
              </a:rPr>
              <a:t> </a:t>
            </a:r>
            <a:r>
              <a:rPr lang="en-US" sz="1100" dirty="0"/>
              <a:t>Mathematics and logic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9732"/>
                </a:solidFill>
              </a:rPr>
              <a:t>Variables </a:t>
            </a:r>
            <a:r>
              <a:rPr lang="mr-IN" sz="1100" b="1" dirty="0">
                <a:solidFill>
                  <a:srgbClr val="FF9732"/>
                </a:solidFill>
              </a:rPr>
              <a:t>–</a:t>
            </a:r>
            <a:r>
              <a:rPr lang="en-US" sz="1100" b="1" dirty="0">
                <a:solidFill>
                  <a:srgbClr val="FF9732"/>
                </a:solidFill>
              </a:rPr>
              <a:t> </a:t>
            </a:r>
            <a:r>
              <a:rPr lang="en-US" sz="1100" dirty="0"/>
              <a:t>Store data in a variable or list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55455"/>
                </a:solidFill>
              </a:rPr>
              <a:t>My Blocks </a:t>
            </a:r>
            <a:r>
              <a:rPr lang="mr-IN" sz="1100" b="1" dirty="0">
                <a:solidFill>
                  <a:srgbClr val="F55455"/>
                </a:solidFill>
              </a:rPr>
              <a:t>–</a:t>
            </a:r>
            <a:r>
              <a:rPr lang="en-US" sz="1100" b="1" dirty="0">
                <a:solidFill>
                  <a:srgbClr val="F55455"/>
                </a:solidFill>
              </a:rPr>
              <a:t> </a:t>
            </a:r>
            <a:r>
              <a:rPr lang="en-US" sz="1100" dirty="0"/>
              <a:t>Custom defined blocks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E59D0"/>
                </a:solidFill>
              </a:rPr>
              <a:t>More Movement – </a:t>
            </a:r>
            <a:r>
              <a:rPr lang="en-US" sz="1100" dirty="0"/>
              <a:t>Additional movement blocks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90F8"/>
                </a:solidFill>
              </a:rPr>
              <a:t>More Motors – </a:t>
            </a:r>
            <a:r>
              <a:rPr lang="en-US" sz="1100" dirty="0"/>
              <a:t>Additional motor blocks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3B09B"/>
                </a:solidFill>
              </a:rPr>
              <a:t>Weather Manager  – </a:t>
            </a:r>
            <a:r>
              <a:rPr lang="en-US" sz="1100" dirty="0"/>
              <a:t>Access weather information and forecasts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EAE9F"/>
                </a:solidFill>
              </a:rPr>
              <a:t>Music – </a:t>
            </a:r>
            <a:r>
              <a:rPr lang="en-US" sz="1100" dirty="0"/>
              <a:t>Play musical notes and select instrument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0000"/>
                </a:solidFill>
              </a:rPr>
              <a:t>Model Blocks </a:t>
            </a:r>
            <a:r>
              <a:rPr lang="en-US" sz="1100" dirty="0"/>
              <a:t>– Coding Blocks for 5 built-in models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</a:rPr>
              <a:t>DualShock 4 Controller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</a:rPr>
              <a:t>Xbox One Controller</a:t>
            </a:r>
          </a:p>
          <a:p>
            <a:pPr>
              <a:spcAft>
                <a:spcPts val="600"/>
              </a:spcAft>
            </a:pPr>
            <a:endParaRPr lang="en-US" sz="11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86556B-8859-8F44-823D-1C157D3B5F34}"/>
              </a:ext>
            </a:extLst>
          </p:cNvPr>
          <p:cNvCxnSpPr>
            <a:cxnSpLocks/>
          </p:cNvCxnSpPr>
          <p:nvPr/>
        </p:nvCxnSpPr>
        <p:spPr>
          <a:xfrm>
            <a:off x="332440" y="4337824"/>
            <a:ext cx="0" cy="178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DA4388-8895-1F40-AB84-7BB9D78FD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761567" y="3897965"/>
            <a:ext cx="634340" cy="3651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FB7BC-0952-584C-9C2E-170090C0F97D}"/>
              </a:ext>
            </a:extLst>
          </p:cNvPr>
          <p:cNvCxnSpPr>
            <a:cxnSpLocks/>
          </p:cNvCxnSpPr>
          <p:nvPr/>
        </p:nvCxnSpPr>
        <p:spPr>
          <a:xfrm>
            <a:off x="5005598" y="4337824"/>
            <a:ext cx="0" cy="178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2D55F6-74C8-7D4B-92EE-DCB6C38AD95E}"/>
              </a:ext>
            </a:extLst>
          </p:cNvPr>
          <p:cNvSpPr txBox="1"/>
          <p:nvPr/>
        </p:nvSpPr>
        <p:spPr>
          <a:xfrm rot="16200000">
            <a:off x="-408709" y="2166632"/>
            <a:ext cx="149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PRIME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5B720D-7DDD-5443-87B8-9FFEA5BA7097}"/>
              </a:ext>
            </a:extLst>
          </p:cNvPr>
          <p:cNvSpPr txBox="1"/>
          <p:nvPr/>
        </p:nvSpPr>
        <p:spPr>
          <a:xfrm rot="16200000">
            <a:off x="3986176" y="2447278"/>
            <a:ext cx="218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INVENTOR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502" y="1195148"/>
            <a:ext cx="4397976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95F4"/>
                </a:solidFill>
                <a:latin typeface="+mj-lt"/>
              </a:rPr>
              <a:t>Motors </a:t>
            </a:r>
            <a:r>
              <a:rPr lang="mr-IN" sz="12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Control an individual motor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15FCF"/>
                </a:solidFill>
                <a:latin typeface="+mj-lt"/>
              </a:rPr>
              <a:t>Movement </a:t>
            </a:r>
            <a:r>
              <a:rPr lang="mr-IN" sz="1200" b="1" dirty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F15FCF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Control two motors at a time with synchronization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955BF3"/>
                </a:solidFill>
                <a:latin typeface="+mj-lt"/>
              </a:rPr>
              <a:t>Light – </a:t>
            </a:r>
            <a:r>
              <a:rPr lang="en-US" sz="1200" dirty="0">
                <a:latin typeface="+mj-lt"/>
              </a:rPr>
              <a:t>Program the 5X5 matrix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C16EE8"/>
                </a:solidFill>
                <a:latin typeface="+mj-lt"/>
              </a:rPr>
              <a:t>Sound </a:t>
            </a:r>
            <a:r>
              <a:rPr lang="mr-IN" sz="1200" b="1" dirty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C16EE8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Play a sound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5C800"/>
                </a:solidFill>
                <a:latin typeface="+mj-lt"/>
              </a:rPr>
              <a:t>Events </a:t>
            </a:r>
            <a:r>
              <a:rPr lang="mr-IN" sz="1200" b="1" dirty="0">
                <a:solidFill>
                  <a:srgbClr val="F5C800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F5C800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Run actions based on events (e.g. sensor or timer)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B31D"/>
                </a:solidFill>
                <a:latin typeface="+mj-lt"/>
              </a:rPr>
              <a:t>Control </a:t>
            </a:r>
            <a:r>
              <a:rPr lang="mr-IN" sz="1200" b="1" dirty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FFB31D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Loops, if/else statements, etc.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1BCFE9"/>
                </a:solidFill>
                <a:latin typeface="+mj-lt"/>
              </a:rPr>
              <a:t>Sensors </a:t>
            </a:r>
            <a:r>
              <a:rPr lang="mr-IN" sz="1200" b="1" dirty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1BCFE9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Read a sensor value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2B64E"/>
                </a:solidFill>
                <a:latin typeface="+mj-lt"/>
              </a:rPr>
              <a:t>Operators </a:t>
            </a:r>
            <a:r>
              <a:rPr lang="mr-IN" sz="1200" b="1" dirty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02B64E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Mathematics and logic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9732"/>
                </a:solidFill>
                <a:latin typeface="+mj-lt"/>
              </a:rPr>
              <a:t>Variables </a:t>
            </a:r>
            <a:r>
              <a:rPr lang="mr-IN" sz="1200" b="1" dirty="0">
                <a:solidFill>
                  <a:srgbClr val="FF9732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FF9732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Store data in a variable or list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55455"/>
                </a:solidFill>
                <a:latin typeface="+mj-lt"/>
              </a:rPr>
              <a:t>My Blocks </a:t>
            </a:r>
            <a:r>
              <a:rPr lang="mr-IN" sz="1200" b="1" dirty="0">
                <a:solidFill>
                  <a:srgbClr val="F55455"/>
                </a:solidFill>
                <a:latin typeface="+mj-lt"/>
              </a:rPr>
              <a:t>–</a:t>
            </a:r>
            <a:r>
              <a:rPr lang="en-US" sz="1200" b="1" dirty="0">
                <a:solidFill>
                  <a:srgbClr val="F55455"/>
                </a:solidFill>
                <a:latin typeface="+mj-lt"/>
              </a:rPr>
              <a:t> </a:t>
            </a:r>
            <a:r>
              <a:rPr lang="en-US" sz="1200" dirty="0">
                <a:latin typeface="+mj-lt"/>
              </a:rPr>
              <a:t>Custom defined blocks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E59D0"/>
                </a:solidFill>
                <a:latin typeface="+mj-lt"/>
              </a:rPr>
              <a:t>More Movement – </a:t>
            </a:r>
            <a:r>
              <a:rPr lang="en-US" sz="1200" dirty="0">
                <a:latin typeface="+mj-lt"/>
              </a:rPr>
              <a:t>Additional movement blocks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290F8"/>
                </a:solidFill>
                <a:latin typeface="+mj-lt"/>
              </a:rPr>
              <a:t>More Motors – </a:t>
            </a:r>
            <a:r>
              <a:rPr lang="en-US" sz="1200" dirty="0">
                <a:latin typeface="+mj-lt"/>
              </a:rPr>
              <a:t>Additional motor blocks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13B09B"/>
                </a:solidFill>
                <a:latin typeface="+mj-lt"/>
              </a:rPr>
              <a:t>Weather – </a:t>
            </a:r>
            <a:r>
              <a:rPr lang="en-US" sz="1200" dirty="0">
                <a:latin typeface="+mj-lt"/>
              </a:rPr>
              <a:t>Access weather information and forecasts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EAE9F"/>
                </a:solidFill>
                <a:latin typeface="+mj-lt"/>
              </a:rPr>
              <a:t>Music – </a:t>
            </a:r>
            <a:r>
              <a:rPr lang="en-US" sz="1200" dirty="0">
                <a:latin typeface="+mj-lt"/>
              </a:rPr>
              <a:t>Play musical notes and select instrument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1BCFE9"/>
                </a:solidFill>
                <a:latin typeface="+mj-lt"/>
              </a:rPr>
              <a:t>More Sensors </a:t>
            </a:r>
            <a:r>
              <a:rPr lang="en-US" sz="1200" dirty="0">
                <a:latin typeface="+mj-lt"/>
              </a:rPr>
              <a:t>– Raw color values, acceleration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  <a:latin typeface="+mj-lt"/>
              </a:rPr>
              <a:t>Music </a:t>
            </a:r>
            <a:r>
              <a:rPr lang="en-US" sz="1200" dirty="0">
                <a:latin typeface="+mj-lt"/>
              </a:rPr>
              <a:t>– Pick instruments and tempo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  <a:latin typeface="+mj-lt"/>
              </a:rPr>
              <a:t>Line Graph </a:t>
            </a:r>
            <a:r>
              <a:rPr lang="en-US" sz="1200" dirty="0">
                <a:latin typeface="+mj-lt"/>
              </a:rPr>
              <a:t>- Datalogging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  <a:latin typeface="+mj-lt"/>
              </a:rPr>
              <a:t>Display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– Display images</a:t>
            </a:r>
          </a:p>
        </p:txBody>
      </p:sp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sz="900"/>
              <a:t>Copyright © 2020 Prime Lessons (primelessons.org) CC-BY-NC-SA.  (Last edit: 1/9/2020)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vs. streaming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1D918-8D6F-4598-AE09-C01B52B9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5" t="69665" r="1367" b="9477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3790527" y="1235287"/>
            <a:ext cx="5184140" cy="366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Download: The program runs on the hub and can be run at any time with or without your PC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Streaming: The program runs on your PC and controls the robot’s motors</a:t>
            </a:r>
          </a:p>
          <a:p>
            <a:pPr marL="76320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This tends to cause slower response times for the robot, but it allows you to use IOT (Internet of Things) features, such as weather readings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endParaRPr lang="en-US" dirty="0">
              <a:solidFill>
                <a:schemeClr val="tx2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Note: FIRST LEGO League Teams must use Download mode in competition</a:t>
            </a:r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HUB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both SPIKE Prime and Robot Inventor, the software will auto-connect to the Hub if you are using a USB cable</a:t>
            </a:r>
          </a:p>
          <a:p>
            <a:r>
              <a:rPr lang="en-US" dirty="0"/>
              <a:t>To connect over Bluetooth, click the connect icon in the software. (the small Hub icon)</a:t>
            </a:r>
          </a:p>
          <a:p>
            <a:r>
              <a:rPr lang="en-US" dirty="0"/>
              <a:t>Enable Bluetooth by pressing the Bluetooth button on the Hub.</a:t>
            </a:r>
          </a:p>
          <a:p>
            <a:r>
              <a:rPr lang="en-US" dirty="0"/>
              <a:t>Your Hub will show up in the list at the bottom. Select your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FBFD20-8788-404A-A81F-1B7603AF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3" y="2732173"/>
            <a:ext cx="34671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2D49D-4D76-A543-A4B2-8892E9DD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3" y="1498316"/>
            <a:ext cx="977900" cy="101600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AFD25-FCAF-AA45-9922-243C242F8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96" t="15052" r="32111"/>
          <a:stretch/>
        </p:blipFill>
        <p:spPr>
          <a:xfrm>
            <a:off x="1309816" y="3833683"/>
            <a:ext cx="1668163" cy="26312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4ADA368-6BFC-0946-9E1C-9D6F50AEB256}"/>
              </a:ext>
            </a:extLst>
          </p:cNvPr>
          <p:cNvSpPr/>
          <p:nvPr/>
        </p:nvSpPr>
        <p:spPr>
          <a:xfrm>
            <a:off x="2282068" y="4155595"/>
            <a:ext cx="409124" cy="4091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ECA319-E4A4-8C4C-8E73-F017A930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754" y="4146196"/>
            <a:ext cx="4432852" cy="194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</a:t>
            </a:r>
            <a:r>
              <a:rPr lang="en-US" sz="1600" dirty="0" err="1"/>
              <a:t>Seshan</a:t>
            </a:r>
            <a:r>
              <a:rPr lang="en-US" sz="1600" dirty="0"/>
              <a:t>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the SPIKE Prime and Robot Inventor Hub operates</a:t>
            </a:r>
          </a:p>
          <a:p>
            <a:r>
              <a:rPr lang="en-US" dirty="0"/>
              <a:t>Learn about the main components of the SPIKE Prime and Robot Inventor Software</a:t>
            </a:r>
          </a:p>
          <a:p>
            <a:r>
              <a:rPr lang="en-US" dirty="0"/>
              <a:t>Learn how to connect your Hub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2CEFC7-B40F-C44C-BEC2-F2166FC26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6" r="25537"/>
          <a:stretch/>
        </p:blipFill>
        <p:spPr>
          <a:xfrm>
            <a:off x="4958994" y="1042338"/>
            <a:ext cx="3369460" cy="5157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Put Hub in Bluetooth pairing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Left button for program navigation in home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program or exit program when running. Hold down for 5 seconds to power off. Turns on 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Right button for program navigation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5x5 LED pixel matrix can be used to make designs, but also pick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arrows and center button to navigate/launch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have a maximum of 20 programs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74338-FA49-9B47-A5A2-0CD39BFE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07" y="3496009"/>
            <a:ext cx="2093917" cy="22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Motors and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25654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hub has 6 built-in ports (A-F)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port can be used for any motor or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main SPIKE Prime set comes with 1 Large Motor and 2 Medium Motors, 1 Force Sensor, 1 Distance Sensor, 1 Color Sensor, and a built-in 6-axis IMU (3-axis accelerometer + 3-axis gyro)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Robot Inventor set comes with 4 Medium Motors, 1 Distance Sensor, 1 Color Sensor, and a built-in 6-axis IMU (3-axis accelerometer + 3-axis gyro)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54686-E457-174A-B149-3E437057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58" y="3518517"/>
            <a:ext cx="4062011" cy="3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13B07-DC60-AA4B-9423-D0415D5F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00" y="3601590"/>
            <a:ext cx="3894601" cy="29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A0F75-9ECB-4387-8525-75C5E1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6" t="11379" r="11056" b="6389"/>
          <a:stretch/>
        </p:blipFill>
        <p:spPr>
          <a:xfrm>
            <a:off x="531210" y="2298515"/>
            <a:ext cx="3633259" cy="2836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1329002" y="3817882"/>
            <a:ext cx="1358468" cy="584775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Create New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2687473" y="5328705"/>
            <a:ext cx="1432262" cy="58477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Open Saved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H="1">
            <a:off x="918294" y="4054180"/>
            <a:ext cx="41070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531210" y="1366378"/>
            <a:ext cx="1881943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Adding Curriculum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2511441" y="1360190"/>
            <a:ext cx="188193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Build Instructions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2250593" y="1698744"/>
            <a:ext cx="0" cy="715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2687473" y="1698744"/>
            <a:ext cx="0" cy="7089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DF57625-4922-694C-9AB2-02A73592C904}"/>
              </a:ext>
            </a:extLst>
          </p:cNvPr>
          <p:cNvCxnSpPr>
            <a:cxnSpLocks/>
            <a:stCxn id="13" idx="3"/>
          </p:cNvCxnSpPr>
          <p:nvPr/>
        </p:nvCxnSpPr>
        <p:spPr>
          <a:xfrm flipH="1" flipV="1">
            <a:off x="3020773" y="2498781"/>
            <a:ext cx="1098962" cy="3122312"/>
          </a:xfrm>
          <a:prstGeom prst="bentConnector4">
            <a:avLst>
              <a:gd name="adj1" fmla="val -20801"/>
              <a:gd name="adj2" fmla="val 5468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414765-ED99-7E47-B4C8-9E76F878B8E2}"/>
              </a:ext>
            </a:extLst>
          </p:cNvPr>
          <p:cNvSpPr txBox="1"/>
          <p:nvPr/>
        </p:nvSpPr>
        <p:spPr>
          <a:xfrm>
            <a:off x="7217792" y="4845766"/>
            <a:ext cx="1710169" cy="338554"/>
          </a:xfrm>
          <a:prstGeom prst="rect">
            <a:avLst/>
          </a:prstGeom>
          <a:solidFill>
            <a:srgbClr val="0EAE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Free Coding Area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412E28-50F1-1D4F-9F98-BD03343E6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52" y="1692466"/>
            <a:ext cx="3192102" cy="2882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E139B7-DB7D-2A4B-B552-D9DDD918B5E2}"/>
              </a:ext>
            </a:extLst>
          </p:cNvPr>
          <p:cNvSpPr txBox="1"/>
          <p:nvPr/>
        </p:nvSpPr>
        <p:spPr>
          <a:xfrm>
            <a:off x="5223852" y="1340596"/>
            <a:ext cx="3192098" cy="338554"/>
          </a:xfrm>
          <a:prstGeom prst="rect">
            <a:avLst/>
          </a:prstGeom>
          <a:solidFill>
            <a:srgbClr val="0EAE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 Main Models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B0816-5DFC-2B49-A4AB-EA851559E9D1}"/>
              </a:ext>
            </a:extLst>
          </p:cNvPr>
          <p:cNvCxnSpPr>
            <a:cxnSpLocks/>
          </p:cNvCxnSpPr>
          <p:nvPr/>
        </p:nvCxnSpPr>
        <p:spPr>
          <a:xfrm>
            <a:off x="4015531" y="2053194"/>
            <a:ext cx="0" cy="2948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66317C-D5C3-964F-92CF-E2ABA278E96E}"/>
              </a:ext>
            </a:extLst>
          </p:cNvPr>
          <p:cNvSpPr txBox="1"/>
          <p:nvPr/>
        </p:nvSpPr>
        <p:spPr>
          <a:xfrm>
            <a:off x="3508901" y="1824382"/>
            <a:ext cx="134167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Help Menu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BCD76A-E0F7-F747-966F-95B3A6FB7197}"/>
              </a:ext>
            </a:extLst>
          </p:cNvPr>
          <p:cNvCxnSpPr>
            <a:cxnSpLocks/>
          </p:cNvCxnSpPr>
          <p:nvPr/>
        </p:nvCxnSpPr>
        <p:spPr>
          <a:xfrm flipV="1">
            <a:off x="7753488" y="4522992"/>
            <a:ext cx="0" cy="293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C7C804E-E5EC-724F-A97E-823F7CABC9BE}"/>
              </a:ext>
            </a:extLst>
          </p:cNvPr>
          <p:cNvSpPr txBox="1"/>
          <p:nvPr/>
        </p:nvSpPr>
        <p:spPr>
          <a:xfrm>
            <a:off x="5438375" y="4800549"/>
            <a:ext cx="1432262" cy="58477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Open Saved Project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25F7E3-FB92-2847-A85D-09094BDB8B51}"/>
              </a:ext>
            </a:extLst>
          </p:cNvPr>
          <p:cNvSpPr txBox="1"/>
          <p:nvPr/>
        </p:nvSpPr>
        <p:spPr>
          <a:xfrm>
            <a:off x="6379775" y="5432222"/>
            <a:ext cx="1432262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Help Menu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78ED40-B244-1040-91B1-B0C92ED297A5}"/>
              </a:ext>
            </a:extLst>
          </p:cNvPr>
          <p:cNvCxnSpPr>
            <a:cxnSpLocks/>
          </p:cNvCxnSpPr>
          <p:nvPr/>
        </p:nvCxnSpPr>
        <p:spPr>
          <a:xfrm flipV="1">
            <a:off x="6399653" y="4522991"/>
            <a:ext cx="0" cy="293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E9A8D3-C691-FE48-B5BE-9650F4000BD4}"/>
              </a:ext>
            </a:extLst>
          </p:cNvPr>
          <p:cNvCxnSpPr>
            <a:cxnSpLocks/>
            <a:stCxn id="40" idx="0"/>
          </p:cNvCxnSpPr>
          <p:nvPr/>
        </p:nvCxnSpPr>
        <p:spPr>
          <a:xfrm flipH="1" flipV="1">
            <a:off x="7085558" y="4452356"/>
            <a:ext cx="10348" cy="9798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9F25A9-5B12-3443-A4FE-049A20050E76}"/>
              </a:ext>
            </a:extLst>
          </p:cNvPr>
          <p:cNvSpPr txBox="1"/>
          <p:nvPr/>
        </p:nvSpPr>
        <p:spPr>
          <a:xfrm>
            <a:off x="6280385" y="5814448"/>
            <a:ext cx="1673704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Build Instructions</a:t>
            </a:r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3" y="2670652"/>
            <a:ext cx="4257048" cy="3299842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4629822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SPIKE Prime, you can download new Units</a:t>
            </a:r>
          </a:p>
          <a:p>
            <a:r>
              <a:rPr lang="en-US" dirty="0"/>
              <a:t>The FIRST LEGO League Curriculum is called “Competition Ready’ 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990C9CA-3718-2B4E-8FFB-6A102A087780}"/>
              </a:ext>
            </a:extLst>
          </p:cNvPr>
          <p:cNvSpPr txBox="1">
            <a:spLocks/>
          </p:cNvSpPr>
          <p:nvPr/>
        </p:nvSpPr>
        <p:spPr>
          <a:xfrm>
            <a:off x="4958994" y="1208164"/>
            <a:ext cx="3630503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Robot Inventor, you download new Further Activities for the main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19EE-6046-A246-9B7C-7C9F6571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89" y="2917461"/>
            <a:ext cx="3978630" cy="2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SPIKE PRIME: Programming Canvas Essentials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3299C-D44E-4E58-9917-ED53DE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246301" y="1486929"/>
            <a:ext cx="5977486" cy="4396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1598359" y="1172632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Opened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4109009" y="1852744"/>
            <a:ext cx="1525993" cy="83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Project Properties Rename Project or Move File to new location (i.e. Save 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253443" y="1155027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Back to 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4108953" y="1496987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New Project</a:t>
            </a: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  <a:stCxn id="9" idx="1"/>
            <a:endCxn id="45" idx="2"/>
          </p:cNvCxnSpPr>
          <p:nvPr/>
        </p:nvCxnSpPr>
        <p:spPr>
          <a:xfrm rot="10800000">
            <a:off x="2311271" y="1717463"/>
            <a:ext cx="1797739" cy="55078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222255" y="5649152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222255" y="5987048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Extensions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1"/>
          </p:cNvCxnSpPr>
          <p:nvPr/>
        </p:nvCxnSpPr>
        <p:spPr>
          <a:xfrm flipV="1">
            <a:off x="222255" y="5787798"/>
            <a:ext cx="24046" cy="337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253443" y="1598639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1631740" y="1549983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2232828" y="1548887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6049156" y="1543870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>
            <a:off x="5673636" y="1632162"/>
            <a:ext cx="306426" cy="3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2727566" y="4377781"/>
            <a:ext cx="14266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Canvas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A91A42-43E2-2E42-B11A-35B34C98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13" y="2385617"/>
            <a:ext cx="2487286" cy="193189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E0CAD0-3E59-ED4C-988F-E9E5363AC0D2}"/>
              </a:ext>
            </a:extLst>
          </p:cNvPr>
          <p:cNvSpPr txBox="1"/>
          <p:nvPr/>
        </p:nvSpPr>
        <p:spPr>
          <a:xfrm>
            <a:off x="6392485" y="1850770"/>
            <a:ext cx="2487286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Connect to Hub and Access Hub Dashboard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1D3153-C05A-F349-BEE3-44437D0C78B9}"/>
              </a:ext>
            </a:extLst>
          </p:cNvPr>
          <p:cNvSpPr/>
          <p:nvPr/>
        </p:nvSpPr>
        <p:spPr>
          <a:xfrm>
            <a:off x="1729319" y="1813357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51">
            <a:extLst>
              <a:ext uri="{FF2B5EF4-FFF2-40B4-BE49-F238E27FC236}">
                <a16:creationId xmlns:a16="http://schemas.microsoft.com/office/drawing/2014/main" id="{1F8CCE7E-FB10-3040-B6D1-4C2341085392}"/>
              </a:ext>
            </a:extLst>
          </p:cNvPr>
          <p:cNvCxnSpPr>
            <a:cxnSpLocks/>
            <a:stCxn id="23" idx="1"/>
            <a:endCxn id="26" idx="2"/>
          </p:cNvCxnSpPr>
          <p:nvPr/>
        </p:nvCxnSpPr>
        <p:spPr>
          <a:xfrm rot="10800000">
            <a:off x="1898017" y="2081603"/>
            <a:ext cx="4512396" cy="126996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5863E-9CEE-824B-AE77-FA36FCC7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75" y="1173562"/>
            <a:ext cx="6199232" cy="509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 INVENTOR: Programming </a:t>
            </a:r>
            <a:r>
              <a:rPr lang="en-US"/>
              <a:t>Canvas Essentials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035045" y="4440536"/>
            <a:ext cx="352744" cy="1703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6705794" y="4302036"/>
            <a:ext cx="1681995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Download Programs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6667022" y="1394518"/>
            <a:ext cx="2255102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Connect to Hub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Access Hub Dashboard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250943" y="5966860"/>
            <a:ext cx="368583" cy="268246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2389884" y="5933834"/>
            <a:ext cx="889562" cy="276999"/>
          </a:xfrm>
          <a:prstGeom prst="rect">
            <a:avLst/>
          </a:prstGeom>
          <a:solidFill>
            <a:srgbClr val="0EAE9F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Extensions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</p:cNvCxnSpPr>
          <p:nvPr/>
        </p:nvCxnSpPr>
        <p:spPr>
          <a:xfrm flipH="1">
            <a:off x="661818" y="6072334"/>
            <a:ext cx="17280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236484" y="1163876"/>
            <a:ext cx="337395" cy="268246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6164980" y="1459329"/>
            <a:ext cx="291622" cy="332045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3532345" y="3397552"/>
            <a:ext cx="1426649" cy="646331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Canvas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E9020-2EB8-5642-B83B-58F6BC1041C1}"/>
              </a:ext>
            </a:extLst>
          </p:cNvPr>
          <p:cNvSpPr txBox="1"/>
          <p:nvPr/>
        </p:nvSpPr>
        <p:spPr>
          <a:xfrm>
            <a:off x="2979021" y="1224310"/>
            <a:ext cx="1268937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Opened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5F363-4043-7943-AAF1-A29974F05D57}"/>
              </a:ext>
            </a:extLst>
          </p:cNvPr>
          <p:cNvSpPr txBox="1"/>
          <p:nvPr/>
        </p:nvSpPr>
        <p:spPr>
          <a:xfrm>
            <a:off x="3150019" y="2797260"/>
            <a:ext cx="2379949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Project Properties Rename Project or Save As</a:t>
            </a:r>
          </a:p>
        </p:txBody>
      </p:sp>
      <p:cxnSp>
        <p:nvCxnSpPr>
          <p:cNvPr id="24" name="Elbow Connector 51">
            <a:extLst>
              <a:ext uri="{FF2B5EF4-FFF2-40B4-BE49-F238E27FC236}">
                <a16:creationId xmlns:a16="http://schemas.microsoft.com/office/drawing/2014/main" id="{57307715-EB4B-644E-9D4F-976F2879307E}"/>
              </a:ext>
            </a:extLst>
          </p:cNvPr>
          <p:cNvCxnSpPr>
            <a:cxnSpLocks/>
          </p:cNvCxnSpPr>
          <p:nvPr/>
        </p:nvCxnSpPr>
        <p:spPr>
          <a:xfrm rot="10800000">
            <a:off x="963889" y="1552057"/>
            <a:ext cx="2187086" cy="1484834"/>
          </a:xfrm>
          <a:prstGeom prst="bentConnector3">
            <a:avLst>
              <a:gd name="adj1" fmla="val 83899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BAFD3-810F-BE4C-96FD-6AE98887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81" y="1914871"/>
            <a:ext cx="2240643" cy="16841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30CC2C-81FC-404C-98FA-7F4DF0D06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5" b="19469"/>
          <a:stretch/>
        </p:blipFill>
        <p:spPr>
          <a:xfrm>
            <a:off x="6705794" y="4623097"/>
            <a:ext cx="1681995" cy="163717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AA7BE71-9BCE-CA45-9AF8-A2191A6B2DB6}"/>
              </a:ext>
            </a:extLst>
          </p:cNvPr>
          <p:cNvSpPr/>
          <p:nvPr/>
        </p:nvSpPr>
        <p:spPr>
          <a:xfrm>
            <a:off x="5244743" y="5814112"/>
            <a:ext cx="368583" cy="45376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459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1085</TotalTime>
  <Words>1332</Words>
  <Application>Microsoft Macintosh PowerPoint</Application>
  <PresentationFormat>On-screen Show (4:3)</PresentationFormat>
  <Paragraphs>163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Helvetica Neue</vt:lpstr>
      <vt:lpstr>Wingdings 2</vt:lpstr>
      <vt:lpstr>Dividend</vt:lpstr>
      <vt:lpstr>Introduction to SPIKE PRIME/ ROBOT INVENTOR HUB &amp; software</vt:lpstr>
      <vt:lpstr>Lesson Objectives</vt:lpstr>
      <vt:lpstr>The Hub Buttons</vt:lpstr>
      <vt:lpstr>The Hub screen</vt:lpstr>
      <vt:lpstr>Ports, Motors and sensors</vt:lpstr>
      <vt:lpstr>HOME MENU</vt:lpstr>
      <vt:lpstr>ADDING NEW CONTENT</vt:lpstr>
      <vt:lpstr>SPIKE PRIME: Programming Canvas Essentials</vt:lpstr>
      <vt:lpstr>ROBOT INVENTOR: Programming Canvas Essentials</vt:lpstr>
      <vt:lpstr>EXTENSIONS:  ADDING MORE BLOCKS</vt:lpstr>
      <vt:lpstr>Programming Canvas</vt:lpstr>
      <vt:lpstr>HUB DASHBOARD</vt:lpstr>
      <vt:lpstr>BLOCK PALETTE OVERVIEW FOR SPIKE PRIME &amp; ROBOT INVENTOR</vt:lpstr>
      <vt:lpstr>Download vs. streaming mode</vt:lpstr>
      <vt:lpstr>Connecting to HUB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124</cp:revision>
  <dcterms:created xsi:type="dcterms:W3CDTF">2016-07-04T02:35:12Z</dcterms:created>
  <dcterms:modified xsi:type="dcterms:W3CDTF">2020-12-18T00:49:10Z</dcterms:modified>
</cp:coreProperties>
</file>